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ed4af4b9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ed4af4b9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ed4af4b9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ed4af4b9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ed4af4b9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ed4af4b9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ed4af4b99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ed4af4b99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ed4af4b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ed4af4b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ed4af4b9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ed4af4b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ed4af4b9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ed4af4b9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d4af4b9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ed4af4b9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ed4af4b9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ed4af4b9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ed4af4b9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ed4af4b9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ed4af4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ed4af4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ed4af4b9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ed4af4b9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ed4af4b9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ed4af4b9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ed4af4b9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ed4af4b9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ed4af4b9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ed4af4b9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ed4af4b9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ed4af4b9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ed4af4b9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ed4af4b9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ed4af4b9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ed4af4b9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ed4af4b9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ed4af4b9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ed4af4b9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ed4af4b9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ed4af4b9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ed4af4b9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ed4af4b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ed4af4b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ed4af4b9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ed4af4b9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ed4af4b9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ed4af4b9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ed4af4b9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ed4af4b9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ed4af4b9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ed4af4b9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ed4af4b9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ed4af4b9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ed4af4b9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ed4af4b9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ed4af4b9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ed4af4b9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ed4af4b9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ed4af4b9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ed4af4b9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ed4af4b9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ed4af4b9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ed4af4b9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ed4af4b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ed4af4b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ed4af4b9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ed4af4b9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ed4af4b9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ed4af4b9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ed4af4b9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ed4af4b9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ed4af4b9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ed4af4b9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ed4af4b9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ed4af4b9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ed4af4b9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ed4af4b9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ed4af4b99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ed4af4b9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ed4af4b9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ed4af4b9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ed4af4b99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ed4af4b99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ed4af4b9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ed4af4b9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ed4af4b9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ed4af4b9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ed4af4b9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bed4af4b9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ed4af4b99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ed4af4b99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ed4af4b9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ed4af4b9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ed4af4b9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ed4af4b9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ed4af4b9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ed4af4b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ed4af4b9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ed4af4b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53" name="Google Shape;53;p13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3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85175" y="1799775"/>
            <a:ext cx="61200" cy="238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3"/>
          <p:cNvSpPr txBox="1"/>
          <p:nvPr>
            <p:ph idx="1" type="subTitle"/>
          </p:nvPr>
        </p:nvSpPr>
        <p:spPr>
          <a:xfrm>
            <a:off x="992425" y="3579375"/>
            <a:ext cx="3136800" cy="60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13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Relationship Id="rId4" Type="http://schemas.openxmlformats.org/officeDocument/2006/relationships/image" Target="../media/image100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88.png"/><Relationship Id="rId5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image" Target="../media/image93.png"/><Relationship Id="rId5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98.png"/><Relationship Id="rId5" Type="http://schemas.openxmlformats.org/officeDocument/2006/relationships/image" Target="../media/image8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Relationship Id="rId4" Type="http://schemas.openxmlformats.org/officeDocument/2006/relationships/image" Target="../media/image9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0.png"/><Relationship Id="rId4" Type="http://schemas.openxmlformats.org/officeDocument/2006/relationships/image" Target="../media/image107.png"/><Relationship Id="rId5" Type="http://schemas.openxmlformats.org/officeDocument/2006/relationships/image" Target="../media/image10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3.png"/><Relationship Id="rId4" Type="http://schemas.openxmlformats.org/officeDocument/2006/relationships/image" Target="../media/image109.png"/><Relationship Id="rId5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99.png"/><Relationship Id="rId5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1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raywenderlich.com/5429795-reactive-programming-in-ios-with-combine" TargetMode="External"/><Relationship Id="rId4" Type="http://schemas.openxmlformats.org/officeDocument/2006/relationships/hyperlink" Target="https://icodesign.me/posts/swift-combine/" TargetMode="External"/><Relationship Id="rId5" Type="http://schemas.openxmlformats.org/officeDocument/2006/relationships/hyperlink" Target="https://icodesign.me/posts/swift-combine/" TargetMode="External"/><Relationship Id="rId6" Type="http://schemas.openxmlformats.org/officeDocument/2006/relationships/hyperlink" Target="https://medium.com/jeremy-xue-s-blog/swift-combine-%E5%85%A5%E9%96%80%E4%BB%8B%E7%B4%B9-333623e21d3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Combine</a:t>
            </a:r>
            <a:endParaRPr/>
          </a:p>
        </p:txBody>
      </p:sp>
      <p:sp>
        <p:nvSpPr>
          <p:cNvPr id="186" name="Google Shape;186;p14"/>
          <p:cNvSpPr txBox="1"/>
          <p:nvPr>
            <p:ph idx="1" type="subTitle"/>
          </p:nvPr>
        </p:nvSpPr>
        <p:spPr>
          <a:xfrm>
            <a:off x="992425" y="3579375"/>
            <a:ext cx="31368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Sequencing Operators( min()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5" y="951950"/>
            <a:ext cx="3869175" cy="290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050" y="951950"/>
            <a:ext cx="4981201" cy="21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8050" y="3248050"/>
            <a:ext cx="4981201" cy="1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Sequencing Operators( max()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400"/>
            <a:ext cx="4060675" cy="25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075" y="845400"/>
            <a:ext cx="4836775" cy="247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075" y="3316600"/>
            <a:ext cx="4836774" cy="1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Sequencing Operators( count()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075" y="845400"/>
            <a:ext cx="4836776" cy="23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5" y="845400"/>
            <a:ext cx="3908274" cy="222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076" y="3259250"/>
            <a:ext cx="4836775" cy="16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Sequencing Operators( output()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200" y="786550"/>
            <a:ext cx="4965650" cy="22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201" y="3190350"/>
            <a:ext cx="4965651" cy="1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00" y="854838"/>
            <a:ext cx="3779400" cy="209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625" y="3014406"/>
            <a:ext cx="3420351" cy="189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311700" y="445025"/>
            <a:ext cx="40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Transforming Operators</a:t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87274" cy="28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>
            <p:ph type="title"/>
          </p:nvPr>
        </p:nvSpPr>
        <p:spPr>
          <a:xfrm>
            <a:off x="4890700" y="445025"/>
            <a:ext cx="40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Filter</a:t>
            </a:r>
            <a:r>
              <a:rPr lang="zh-TW"/>
              <a:t>ing Operators</a:t>
            </a:r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975" y="1170125"/>
            <a:ext cx="4692626" cy="262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Basic </a:t>
            </a:r>
            <a:r>
              <a:rPr lang="zh-TW"/>
              <a:t>Transforming Operators( Collect() )</a:t>
            </a:r>
            <a:endParaRPr/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50" y="929300"/>
            <a:ext cx="3871874" cy="22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>
            <p:ph idx="1" type="body"/>
          </p:nvPr>
        </p:nvSpPr>
        <p:spPr>
          <a:xfrm>
            <a:off x="4415825" y="929300"/>
            <a:ext cx="4416600" cy="19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collect() </a:t>
            </a:r>
            <a:r>
              <a:rPr lang="zh-TW"/>
              <a:t>可以把一串獨立的值變成一個值Array，上面那條線視為publisher，中間就是我們的operator，下面就是subscriber會接收到的值</a:t>
            </a:r>
            <a:endParaRPr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575" y="2620175"/>
            <a:ext cx="4615100" cy="1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Basic </a:t>
            </a:r>
            <a:r>
              <a:rPr lang="zh-TW"/>
              <a:t>Transforming Operators( replaceNil() )</a:t>
            </a:r>
            <a:endParaRPr/>
          </a:p>
        </p:txBody>
      </p:sp>
      <p:sp>
        <p:nvSpPr>
          <p:cNvPr id="295" name="Google Shape;295;p29"/>
          <p:cNvSpPr txBox="1"/>
          <p:nvPr>
            <p:ph idx="1" type="body"/>
          </p:nvPr>
        </p:nvSpPr>
        <p:spPr>
          <a:xfrm>
            <a:off x="4415825" y="929300"/>
            <a:ext cx="44166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replaceNil()</a:t>
            </a:r>
            <a:r>
              <a:rPr lang="zh-TW"/>
              <a:t>可以將你遇到的nil用你想的值去取代</a:t>
            </a:r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011775" cy="233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612" y="1875525"/>
            <a:ext cx="4675025" cy="179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600" y="3666900"/>
            <a:ext cx="4675025" cy="1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Basic </a:t>
            </a:r>
            <a:r>
              <a:rPr lang="zh-TW"/>
              <a:t>Transforming Operators( replaceEmpty() )</a:t>
            </a:r>
            <a:endParaRPr/>
          </a:p>
        </p:txBody>
      </p:sp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4415825" y="929300"/>
            <a:ext cx="4416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replaceEmpty(): </a:t>
            </a:r>
            <a:r>
              <a:rPr lang="zh-TW" sz="1600"/>
              <a:t>當你的publisher在completing之前沒有發出任何的值，就可以用這個幫他發一個，一定要確保publisher有發佈complete</a:t>
            </a:r>
            <a:endParaRPr sz="1600"/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3981812" cy="224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637" y="1961700"/>
            <a:ext cx="4704989" cy="199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625" y="3960775"/>
            <a:ext cx="47050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 Transforming Operators( scan()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398475" y="3341850"/>
            <a:ext cx="35112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scan</a:t>
            </a:r>
            <a:r>
              <a:rPr lang="zh-TW" sz="1600"/>
              <a:t>(): </a:t>
            </a:r>
            <a:r>
              <a:rPr lang="zh-TW" sz="1600"/>
              <a:t>有時候你想要在前一個operator的結果之下再去作改變，scan會去拿新從publisher的資料跟從closure回傳的資料</a:t>
            </a:r>
            <a:endParaRPr sz="1600"/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3966836" cy="227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75" y="845400"/>
            <a:ext cx="4514902" cy="40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 Transforming Operators( flatMap()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398475" y="3341850"/>
            <a:ext cx="35112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flatMap</a:t>
            </a:r>
            <a:r>
              <a:rPr lang="zh-TW" sz="1600"/>
              <a:t>(): </a:t>
            </a:r>
            <a:r>
              <a:rPr lang="zh-TW" sz="1600"/>
              <a:t>你想結合多個publisher的值</a:t>
            </a:r>
            <a:endParaRPr sz="1600"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7800"/>
            <a:ext cx="3511200" cy="21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300" y="845400"/>
            <a:ext cx="4857000" cy="2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300" y="3845000"/>
            <a:ext cx="4813275" cy="1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先看一下下面這2張</a:t>
            </a:r>
            <a:endParaRPr/>
          </a:p>
        </p:txBody>
      </p:sp>
      <p:pic>
        <p:nvPicPr>
          <p:cNvPr id="192" name="Google Shape;1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900"/>
            <a:ext cx="38481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27900"/>
            <a:ext cx="362333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"/>
          <p:cNvSpPr txBox="1"/>
          <p:nvPr>
            <p:ph type="title"/>
          </p:nvPr>
        </p:nvSpPr>
        <p:spPr>
          <a:xfrm>
            <a:off x="245575" y="3580275"/>
            <a:ext cx="41070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你可能在每一次run都會看到不同結果(race condition) 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</a:t>
            </a:r>
            <a:r>
              <a:rPr lang="zh-TW"/>
              <a:t>d Transforming Operators( flatMap()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5535950" y="1152475"/>
            <a:ext cx="32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← </a:t>
            </a:r>
            <a:r>
              <a:rPr lang="zh-TW"/>
              <a:t>你只訂閱了chat這個publisher，並沒有去訂閱message publisher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7025"/>
            <a:ext cx="4513400" cy="28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31175"/>
            <a:ext cx="4513400" cy="9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875" y="2425600"/>
            <a:ext cx="4244125" cy="25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</a:t>
            </a:r>
            <a:r>
              <a:rPr lang="zh-TW"/>
              <a:t> Filtering Operators( Filter()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4880300" y="997800"/>
            <a:ext cx="37512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filter</a:t>
            </a:r>
            <a:r>
              <a:rPr lang="zh-TW" sz="1600"/>
              <a:t>(): </a:t>
            </a:r>
            <a:r>
              <a:rPr lang="zh-TW" sz="1600"/>
              <a:t>決定哪些是符合你需求的值讓他穿過去</a:t>
            </a:r>
            <a:endParaRPr sz="1600"/>
          </a:p>
        </p:txBody>
      </p:sp>
      <p:pic>
        <p:nvPicPr>
          <p:cNvPr id="340" name="Google Shape;3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419601" cy="212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1712425"/>
            <a:ext cx="4064025" cy="1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00" y="3513025"/>
            <a:ext cx="4064025" cy="14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Filtering Operators( removeDuplivates()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4880300" y="997800"/>
            <a:ext cx="37512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removeDuplivates():</a:t>
            </a:r>
            <a:r>
              <a:rPr lang="zh-TW" sz="1600"/>
              <a:t> </a:t>
            </a:r>
            <a:r>
              <a:rPr lang="zh-TW" sz="1600"/>
              <a:t>重複的值就不讓他穿過去</a:t>
            </a:r>
            <a:endParaRPr sz="1600"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419601" cy="23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1714165"/>
            <a:ext cx="4116624" cy="179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00" y="3344200"/>
            <a:ext cx="4116625" cy="14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Filtering Operators( compactMap()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body"/>
          </p:nvPr>
        </p:nvSpPr>
        <p:spPr>
          <a:xfrm>
            <a:off x="4880300" y="997800"/>
            <a:ext cx="37512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compactMap</a:t>
            </a:r>
            <a:r>
              <a:rPr lang="zh-TW" sz="1600"/>
              <a:t>(): </a:t>
            </a:r>
            <a:r>
              <a:rPr lang="zh-TW" sz="1600"/>
              <a:t>經由map之後把nil過濾出去</a:t>
            </a:r>
            <a:endParaRPr sz="1600"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5" y="997800"/>
            <a:ext cx="4367325" cy="22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1672050"/>
            <a:ext cx="4116624" cy="182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00" y="3497525"/>
            <a:ext cx="41166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Filtering Operators( ignoreOutput()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 txBox="1"/>
          <p:nvPr>
            <p:ph idx="1" type="body"/>
          </p:nvPr>
        </p:nvSpPr>
        <p:spPr>
          <a:xfrm>
            <a:off x="4880300" y="997800"/>
            <a:ext cx="37512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ignoreOutput</a:t>
            </a:r>
            <a:r>
              <a:rPr lang="zh-TW" sz="1600"/>
              <a:t>(): </a:t>
            </a:r>
            <a:r>
              <a:rPr lang="zh-TW" sz="1600"/>
              <a:t>忽略所有publisher send出來的value</a:t>
            </a:r>
            <a:endParaRPr sz="1600"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575501" cy="216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1849800"/>
            <a:ext cx="3795200" cy="17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</a:t>
            </a:r>
            <a:r>
              <a:rPr lang="zh-TW"/>
              <a:t> Filtering Operators( first()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4880300" y="997800"/>
            <a:ext cx="37512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first</a:t>
            </a:r>
            <a:r>
              <a:rPr lang="zh-TW" sz="1600"/>
              <a:t>(): </a:t>
            </a:r>
            <a:r>
              <a:rPr lang="zh-TW" sz="1600"/>
              <a:t>第一個符合情況的, 就是closure裡面會return true的第一個，他是個lazy operator</a:t>
            </a:r>
            <a:endParaRPr sz="1600"/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575500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1921975"/>
            <a:ext cx="4111300" cy="17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00" y="3720100"/>
            <a:ext cx="4111300" cy="1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 Filtering Operators( last()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4880300" y="997800"/>
            <a:ext cx="37512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last</a:t>
            </a:r>
            <a:r>
              <a:rPr lang="zh-TW" sz="1600"/>
              <a:t>(): </a:t>
            </a:r>
            <a:r>
              <a:rPr lang="zh-TW" sz="1600"/>
              <a:t>最後</a:t>
            </a:r>
            <a:r>
              <a:rPr lang="zh-TW" sz="1600"/>
              <a:t>一個符合情況的, 就是closure裡面會return true的</a:t>
            </a:r>
            <a:r>
              <a:rPr lang="zh-TW" sz="1600"/>
              <a:t>最後</a:t>
            </a:r>
            <a:r>
              <a:rPr lang="zh-TW" sz="1600"/>
              <a:t>一個</a:t>
            </a:r>
            <a:endParaRPr sz="1600"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5" y="997800"/>
            <a:ext cx="4467524" cy="2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00" y="3533275"/>
            <a:ext cx="4111299" cy="108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00" y="1635875"/>
            <a:ext cx="4111300" cy="18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 Filtering Operators( prefix()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>
            <p:ph idx="1" type="body"/>
          </p:nvPr>
        </p:nvSpPr>
        <p:spPr>
          <a:xfrm>
            <a:off x="4511600" y="997800"/>
            <a:ext cx="44799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prefix</a:t>
            </a:r>
            <a:r>
              <a:rPr lang="zh-TW" sz="1600"/>
              <a:t>(): </a:t>
            </a:r>
            <a:r>
              <a:rPr lang="zh-TW" sz="1600"/>
              <a:t>有時候你想要持續收值直到符合你的條件(收到第幾個)，然後就會強制publisher to complete</a:t>
            </a:r>
            <a:endParaRPr sz="1600"/>
          </a:p>
        </p:txBody>
      </p:sp>
      <p:pic>
        <p:nvPicPr>
          <p:cNvPr id="393" name="Google Shape;3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167150" cy="2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25" y="1635900"/>
            <a:ext cx="4479900" cy="17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625" y="3417025"/>
            <a:ext cx="4479901" cy="1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Advanced Filtering Operators( drop()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 txBox="1"/>
          <p:nvPr>
            <p:ph idx="1" type="body"/>
          </p:nvPr>
        </p:nvSpPr>
        <p:spPr>
          <a:xfrm>
            <a:off x="4511600" y="997800"/>
            <a:ext cx="44799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drop</a:t>
            </a:r>
            <a:r>
              <a:rPr lang="zh-TW" sz="1600"/>
              <a:t>(): </a:t>
            </a:r>
            <a:r>
              <a:rPr lang="zh-TW" sz="1600"/>
              <a:t>忽略所收到的值直到值符合你的條件之後開始正式收取值</a:t>
            </a:r>
            <a:endParaRPr sz="1600"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4201825" cy="20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600" y="1635900"/>
            <a:ext cx="4479900" cy="1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601" y="3423100"/>
            <a:ext cx="2779226" cy="14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 </a:t>
            </a:r>
            <a:r>
              <a:rPr lang="zh-TW"/>
              <a:t>Operators</a:t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366100" y="845400"/>
            <a:ext cx="84663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Prepending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Appending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Advanced Combining Operators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5362125" y="445025"/>
            <a:ext cx="3434700" cy="4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Apple</a:t>
            </a:r>
            <a:r>
              <a:rPr lang="zh-TW"/>
              <a:t>當初推行很多方法去處理不同情境的async code</a:t>
            </a:r>
            <a:endParaRPr/>
          </a:p>
        </p:txBody>
      </p:sp>
      <p:pic>
        <p:nvPicPr>
          <p:cNvPr id="200" name="Google Shape;2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4748575" cy="4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</a:t>
            </a:r>
            <a:r>
              <a:rPr lang="zh-TW"/>
              <a:t> Operators( prepend(output...)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 txBox="1"/>
          <p:nvPr>
            <p:ph idx="1" type="body"/>
          </p:nvPr>
        </p:nvSpPr>
        <p:spPr>
          <a:xfrm>
            <a:off x="311700" y="845400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/>
              <a:t>prepend</a:t>
            </a:r>
            <a:r>
              <a:rPr lang="zh-TW" sz="1600"/>
              <a:t>(output): </a:t>
            </a:r>
            <a:r>
              <a:rPr lang="zh-TW" sz="1600"/>
              <a:t>可以針對原始publisher要emit的值去做延展，也可以將不同publisher的值拿過來做延展</a:t>
            </a:r>
            <a:endParaRPr sz="1600"/>
          </a:p>
        </p:txBody>
      </p:sp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3500"/>
            <a:ext cx="3534824" cy="16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049" y="1489625"/>
            <a:ext cx="4992675" cy="216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050" y="3653875"/>
            <a:ext cx="4992676" cy="9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06" y="3161772"/>
            <a:ext cx="3430219" cy="1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 Operators( prepend(Publisher...)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257"/>
            <a:ext cx="3534825" cy="249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525" y="1133213"/>
            <a:ext cx="4992674" cy="24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525" y="3575925"/>
            <a:ext cx="4985775" cy="1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 Operators( prepend(Publisher...)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257"/>
            <a:ext cx="3534825" cy="249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475" y="1001088"/>
            <a:ext cx="4992675" cy="270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476" y="3708075"/>
            <a:ext cx="4992675" cy="1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 Operators( append(O</a:t>
            </a:r>
            <a:r>
              <a:rPr lang="zh-TW"/>
              <a:t>utput</a:t>
            </a:r>
            <a:r>
              <a:rPr lang="zh-TW"/>
              <a:t>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3615675" cy="207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152" y="871550"/>
            <a:ext cx="3966773" cy="20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152" y="2947425"/>
            <a:ext cx="3966774" cy="7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00" y="3226075"/>
            <a:ext cx="3354875" cy="17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8078" y="4304400"/>
            <a:ext cx="3850474" cy="6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Combining Operators( ap</a:t>
            </a:r>
            <a:r>
              <a:rPr lang="zh-TW"/>
              <a:t>pend</a:t>
            </a:r>
            <a:r>
              <a:rPr lang="zh-TW"/>
              <a:t>(Publisher...)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3541725" cy="225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525" y="997800"/>
            <a:ext cx="4985775" cy="2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525" y="3423525"/>
            <a:ext cx="4985775" cy="1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311700" y="16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 </a:t>
            </a:r>
            <a:r>
              <a:rPr lang="zh-TW"/>
              <a:t>Combining Operators( switchToLatest)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00" y="845388"/>
            <a:ext cx="3541726" cy="247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/>
          <p:nvPr>
            <p:ph idx="1" type="body"/>
          </p:nvPr>
        </p:nvSpPr>
        <p:spPr>
          <a:xfrm>
            <a:off x="312663" y="3423525"/>
            <a:ext cx="33432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switchToLatest: 可以讓你切換到不同的publisher, 一但切換之後,前一個publisher的值就都會忽視了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rgbClr val="CC4125"/>
                </a:solidFill>
              </a:rPr>
              <a:t>只能用於發射publisher的publisher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125" y="738474"/>
            <a:ext cx="5084074" cy="32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125" y="3969700"/>
            <a:ext cx="3027050" cy="10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 Combining Operators( merge(with...)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9"/>
          <p:cNvSpPr txBox="1"/>
          <p:nvPr>
            <p:ph idx="1" type="body"/>
          </p:nvPr>
        </p:nvSpPr>
        <p:spPr>
          <a:xfrm>
            <a:off x="391125" y="3423525"/>
            <a:ext cx="3482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merge(with...): 接收來自不同publisher的值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470" name="Google Shape;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0" y="845400"/>
            <a:ext cx="3482150" cy="22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475" y="845400"/>
            <a:ext cx="4965974" cy="313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475" y="3984425"/>
            <a:ext cx="3554550" cy="10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 Combining Operators( combineLastest()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0"/>
          <p:cNvSpPr txBox="1"/>
          <p:nvPr>
            <p:ph idx="1" type="body"/>
          </p:nvPr>
        </p:nvSpPr>
        <p:spPr>
          <a:xfrm>
            <a:off x="391125" y="3423525"/>
            <a:ext cx="34821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combineLastest(): 接收來自不同publisher的值並結合成tuple (可為不同型態)，因為要組合，所以必須各個publisher都有發射值才能組合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479" name="Google Shape;4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13" y="845397"/>
            <a:ext cx="3630724" cy="23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50" y="845400"/>
            <a:ext cx="4696601" cy="2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050" y="3783125"/>
            <a:ext cx="4075325" cy="10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Advance Combining Operators( zip()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1"/>
          <p:cNvSpPr txBox="1"/>
          <p:nvPr>
            <p:ph idx="1" type="body"/>
          </p:nvPr>
        </p:nvSpPr>
        <p:spPr>
          <a:xfrm>
            <a:off x="391125" y="3423525"/>
            <a:ext cx="35925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zip</a:t>
            </a:r>
            <a:r>
              <a:rPr lang="zh-TW" sz="1500"/>
              <a:t>(): 跟combine</a:t>
            </a:r>
            <a:r>
              <a:rPr lang="zh-TW" sz="1500"/>
              <a:t>一樣都是組成tuple, 但是他是</a:t>
            </a:r>
            <a:r>
              <a:rPr lang="zh-TW" sz="1500">
                <a:solidFill>
                  <a:srgbClr val="CC4125"/>
                </a:solidFill>
              </a:rPr>
              <a:t>根據index</a:t>
            </a:r>
            <a:r>
              <a:rPr lang="zh-TW" sz="1500"/>
              <a:t>去組成的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488" name="Google Shape;4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5" y="845400"/>
            <a:ext cx="3592475" cy="2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150" y="845400"/>
            <a:ext cx="4855575" cy="299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150" y="3835425"/>
            <a:ext cx="3277475" cy="1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More Operator</a:t>
            </a:r>
            <a:endParaRPr/>
          </a:p>
        </p:txBody>
      </p:sp>
      <p:sp>
        <p:nvSpPr>
          <p:cNvPr id="496" name="Google Shape;49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Timing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Schedule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Sequence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Combine</a:t>
            </a:r>
            <a:endParaRPr/>
          </a:p>
        </p:txBody>
      </p: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311700" y="1152475"/>
            <a:ext cx="85206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800">
                <a:solidFill>
                  <a:schemeClr val="dk1"/>
                </a:solidFill>
              </a:rPr>
              <a:t>Combine 框架提供了一個宣告性的 Swift API，其用於隨時間推移的值處理</a:t>
            </a:r>
            <a:endParaRPr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11700" y="168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Publisher &amp; Subscriber</a:t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1325"/>
            <a:ext cx="3893482" cy="25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4205175" y="2396075"/>
            <a:ext cx="44565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subscription的型別是AnyCancelable,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代表cancellation token 作為取消訂閱的途徑, 如果沒有計入RC裡,就會視為取消訂閱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</a:t>
            </a:r>
            <a:r>
              <a:rPr lang="zh-TW"/>
              <a:t> Operators</a:t>
            </a:r>
            <a:r>
              <a:rPr lang="zh-TW"/>
              <a:t>( delay()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3"/>
          <p:cNvSpPr txBox="1"/>
          <p:nvPr>
            <p:ph idx="1" type="body"/>
          </p:nvPr>
        </p:nvSpPr>
        <p:spPr>
          <a:xfrm>
            <a:off x="391125" y="3423525"/>
            <a:ext cx="35925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delay</a:t>
            </a:r>
            <a:r>
              <a:rPr lang="zh-TW" sz="1500"/>
              <a:t>(): Publisher</a:t>
            </a:r>
            <a:r>
              <a:rPr lang="zh-TW" sz="1500"/>
              <a:t>可以根據排定的時間去傳送資料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00"/>
            <a:ext cx="3796350" cy="19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425" y="1191200"/>
            <a:ext cx="4890451" cy="185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 Operators( collect(ByTime)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4"/>
          <p:cNvSpPr txBox="1"/>
          <p:nvPr>
            <p:ph idx="1" type="body"/>
          </p:nvPr>
        </p:nvSpPr>
        <p:spPr>
          <a:xfrm>
            <a:off x="391125" y="3423525"/>
            <a:ext cx="35925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collect</a:t>
            </a:r>
            <a:r>
              <a:rPr lang="zh-TW" sz="1500"/>
              <a:t>(ByTime): 可以根據時間</a:t>
            </a:r>
            <a:r>
              <a:rPr lang="zh-TW" sz="1500"/>
              <a:t>間隔</a:t>
            </a:r>
            <a:r>
              <a:rPr lang="zh-TW" sz="1500"/>
              <a:t>去</a:t>
            </a:r>
            <a:r>
              <a:rPr lang="zh-TW" sz="1500"/>
              <a:t>蒐集當中</a:t>
            </a:r>
            <a:r>
              <a:rPr lang="zh-TW" sz="1500"/>
              <a:t>資料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11" name="Google Shape;5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5" y="997800"/>
            <a:ext cx="3419459" cy="22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025" y="997800"/>
            <a:ext cx="4855573" cy="278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 Operators( debounce()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idx="1" type="body"/>
          </p:nvPr>
        </p:nvSpPr>
        <p:spPr>
          <a:xfrm>
            <a:off x="3990375" y="747450"/>
            <a:ext cx="3592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debounce</a:t>
            </a:r>
            <a:r>
              <a:rPr lang="zh-TW" sz="1500"/>
              <a:t>(): </a:t>
            </a:r>
            <a:r>
              <a:rPr lang="zh-TW" sz="1500"/>
              <a:t>在收到publisher發射的值之後會等待一個時間段, 如果之間都沒有收到值, 再將值傳出去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500"/>
            <a:ext cx="3543713" cy="22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07" y="2961825"/>
            <a:ext cx="3055706" cy="20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363" y="1758600"/>
            <a:ext cx="4762128" cy="31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 Operators( throttle()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6"/>
          <p:cNvSpPr txBox="1"/>
          <p:nvPr>
            <p:ph idx="1" type="body"/>
          </p:nvPr>
        </p:nvSpPr>
        <p:spPr>
          <a:xfrm>
            <a:off x="3685300" y="717975"/>
            <a:ext cx="3592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throttle</a:t>
            </a:r>
            <a:r>
              <a:rPr lang="zh-TW" sz="1500"/>
              <a:t>(): 跟debounce</a:t>
            </a:r>
            <a:r>
              <a:rPr lang="zh-TW" sz="1500"/>
              <a:t>大同小異, 差別在於我們可以決定是要送這個時間段最初的還是最後的資料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28" name="Google Shape;5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302" y="1699650"/>
            <a:ext cx="5232523" cy="26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25" y="2961825"/>
            <a:ext cx="2693916" cy="20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25" y="840900"/>
            <a:ext cx="2693925" cy="19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 Operators( timeout()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 txBox="1"/>
          <p:nvPr>
            <p:ph idx="1" type="body"/>
          </p:nvPr>
        </p:nvSpPr>
        <p:spPr>
          <a:xfrm>
            <a:off x="3685300" y="717975"/>
            <a:ext cx="3592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timout(): 當執行timeout時, 他會發射complete或error出來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37" name="Google Shape;5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00" y="823875"/>
            <a:ext cx="3209349" cy="15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300" y="1476050"/>
            <a:ext cx="4988200" cy="16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300" y="3121375"/>
            <a:ext cx="22288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Timing Operators( measureInterval()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8"/>
          <p:cNvSpPr txBox="1"/>
          <p:nvPr>
            <p:ph idx="1" type="body"/>
          </p:nvPr>
        </p:nvSpPr>
        <p:spPr>
          <a:xfrm>
            <a:off x="311700" y="3671825"/>
            <a:ext cx="35925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/>
              <a:t>measureInterval</a:t>
            </a:r>
            <a:r>
              <a:rPr lang="zh-TW" sz="1500"/>
              <a:t>(): </a:t>
            </a:r>
            <a:r>
              <a:rPr lang="zh-TW" sz="1500"/>
              <a:t>不會去操縱而是去測量時間</a:t>
            </a:r>
            <a:endParaRPr sz="1500">
              <a:solidFill>
                <a:srgbClr val="CC4125"/>
              </a:solidFill>
            </a:endParaRPr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900"/>
            <a:ext cx="3380500" cy="26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200" y="688500"/>
            <a:ext cx="4928101" cy="246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200" y="3156170"/>
            <a:ext cx="2846218" cy="168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Scheduling</a:t>
            </a:r>
            <a:r>
              <a:rPr lang="zh-TW"/>
              <a:t> Operators( subscribe(on:)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 txBox="1"/>
          <p:nvPr>
            <p:ph idx="1" type="body"/>
          </p:nvPr>
        </p:nvSpPr>
        <p:spPr>
          <a:xfrm>
            <a:off x="4539000" y="1239000"/>
            <a:ext cx="46050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00"/>
                </a:solidFill>
              </a:rPr>
              <a:t>subscribe(on:): 正常來說1,2,3都會是在當前 thread, 但是當你套用這個方法的時候, 就可以在你指定的schedule去執行, 當你要執行很大的的計算量又不想卡到main thread的時候套用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9700"/>
            <a:ext cx="4419601" cy="406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Scheduling Operators( receive(on:) )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0"/>
          <p:cNvSpPr txBox="1"/>
          <p:nvPr>
            <p:ph idx="1" type="body"/>
          </p:nvPr>
        </p:nvSpPr>
        <p:spPr>
          <a:xfrm>
            <a:off x="4539000" y="1239000"/>
            <a:ext cx="46050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receive</a:t>
            </a:r>
            <a:r>
              <a:rPr lang="zh-TW">
                <a:solidFill>
                  <a:srgbClr val="000000"/>
                </a:solidFill>
              </a:rPr>
              <a:t>(on:): </a:t>
            </a:r>
            <a:r>
              <a:rPr lang="zh-TW">
                <a:solidFill>
                  <a:srgbClr val="000000"/>
                </a:solidFill>
              </a:rPr>
              <a:t>當我拿回資料要針對UI去做調整, 之前都會用Dispatchqueue.main.async去做, 現在這個可以幫你解決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2" name="Google Shape;5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9700"/>
            <a:ext cx="4419601" cy="406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Scheduling Operators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500"/>
            <a:ext cx="7808451" cy="28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83800"/>
            <a:ext cx="7808451" cy="13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Scheduling Operators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500"/>
            <a:ext cx="7796676" cy="2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48500"/>
            <a:ext cx="7796676" cy="1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50" y="178075"/>
            <a:ext cx="6615701" cy="35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50" y="3724375"/>
            <a:ext cx="54292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/>
          <p:nvPr>
            <p:ph type="title"/>
          </p:nvPr>
        </p:nvSpPr>
        <p:spPr>
          <a:xfrm>
            <a:off x="311700" y="11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Scheduling Operators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500"/>
            <a:ext cx="7829749" cy="28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06300"/>
            <a:ext cx="7829738" cy="12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589" name="Google Shape;589;p64"/>
          <p:cNvSpPr txBox="1"/>
          <p:nvPr>
            <p:ph idx="1" type="body"/>
          </p:nvPr>
        </p:nvSpPr>
        <p:spPr>
          <a:xfrm>
            <a:off x="311700" y="1152475"/>
            <a:ext cx="85206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https://www.raywenderlich.com/5429795-reactive-programming-in-ios-with-combine</a:t>
            </a: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4"/>
              </a:rPr>
              <a:t>https://icodesign.me/posts/swift-combine</a:t>
            </a:r>
            <a:r>
              <a:rPr lang="zh-TW" sz="2000" u="sng">
                <a:solidFill>
                  <a:schemeClr val="hlink"/>
                </a:solidFill>
                <a:hlinkClick r:id="rId5"/>
              </a:rPr>
              <a:t>/</a:t>
            </a: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6"/>
              </a:rPr>
              <a:t>https://medium.com/jeremy-xue-s-blog/swift-combine-入門介紹-333623e21d3d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Subjects:</a:t>
            </a:r>
            <a:r>
              <a:rPr lang="zh-TW"/>
              <a:t> 是一種特殊的 Publisher</a:t>
            </a:r>
            <a:endParaRPr/>
          </a:p>
        </p:txBody>
      </p:sp>
      <p:pic>
        <p:nvPicPr>
          <p:cNvPr id="221" name="Google Shape;2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00" y="1831800"/>
            <a:ext cx="4972974" cy="29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>
            <p:ph idx="1" type="body"/>
          </p:nvPr>
        </p:nvSpPr>
        <p:spPr>
          <a:xfrm>
            <a:off x="311700" y="1152475"/>
            <a:ext cx="7458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Passthrough</a:t>
            </a:r>
            <a:r>
              <a:rPr lang="zh-TW" sz="2000"/>
              <a:t>Subject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Subjects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311700" y="1152475"/>
            <a:ext cx="7458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CurrentValueSubject</a:t>
            </a:r>
            <a:endParaRPr sz="2000"/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5725"/>
            <a:ext cx="5465391" cy="32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311700" y="434400"/>
            <a:ext cx="85047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PassthroughSubject 和 CurrentValueSubject 幾乎一樣，只是沒有初始值，也不會保存任何值。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Operators</a:t>
            </a:r>
            <a:endParaRPr/>
          </a:p>
        </p:txBody>
      </p:sp>
      <p:sp>
        <p:nvSpPr>
          <p:cNvPr id="240" name="Google Shape;240;p22"/>
          <p:cNvSpPr txBox="1"/>
          <p:nvPr>
            <p:ph idx="1" type="body"/>
          </p:nvPr>
        </p:nvSpPr>
        <p:spPr>
          <a:xfrm>
            <a:off x="311700" y="1152475"/>
            <a:ext cx="85206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目前為止，我們都是去scribe一個publisher，然後去取得“未經調整”的值，現在我們可以在把值帶給我們subscriber之前，帶入我們operators去做一些改變，這表示</a:t>
            </a:r>
            <a:r>
              <a:rPr lang="zh-TW">
                <a:solidFill>
                  <a:srgbClr val="E06666"/>
                </a:solidFill>
              </a:rPr>
              <a:t>operators同時是publisher也是subscriber</a:t>
            </a:r>
            <a:r>
              <a:rPr lang="zh-TW"/>
              <a:t>，換句話說operators是可以一個接一個chain起來的，直到調整好值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